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1"/>
  </p:notesMasterIdLst>
  <p:handoutMasterIdLst>
    <p:handoutMasterId r:id="rId62"/>
  </p:handoutMasterIdLst>
  <p:sldIdLst>
    <p:sldId id="1454" r:id="rId8"/>
    <p:sldId id="463" r:id="rId9"/>
    <p:sldId id="1488" r:id="rId10"/>
    <p:sldId id="1474" r:id="rId11"/>
    <p:sldId id="1475" r:id="rId12"/>
    <p:sldId id="1476" r:id="rId13"/>
    <p:sldId id="1477" r:id="rId14"/>
    <p:sldId id="1478" r:id="rId15"/>
    <p:sldId id="1479" r:id="rId16"/>
    <p:sldId id="1480" r:id="rId17"/>
    <p:sldId id="1483" r:id="rId18"/>
    <p:sldId id="965" r:id="rId19"/>
    <p:sldId id="966" r:id="rId20"/>
    <p:sldId id="967" r:id="rId21"/>
    <p:sldId id="969" r:id="rId22"/>
    <p:sldId id="970" r:id="rId23"/>
    <p:sldId id="971" r:id="rId24"/>
    <p:sldId id="972" r:id="rId25"/>
    <p:sldId id="973" r:id="rId26"/>
    <p:sldId id="1482" r:id="rId27"/>
    <p:sldId id="1481" r:id="rId28"/>
    <p:sldId id="974" r:id="rId29"/>
    <p:sldId id="975" r:id="rId30"/>
    <p:sldId id="976" r:id="rId31"/>
    <p:sldId id="977" r:id="rId32"/>
    <p:sldId id="978" r:id="rId33"/>
    <p:sldId id="1489" r:id="rId34"/>
    <p:sldId id="1484" r:id="rId35"/>
    <p:sldId id="980" r:id="rId36"/>
    <p:sldId id="1494" r:id="rId37"/>
    <p:sldId id="981" r:id="rId38"/>
    <p:sldId id="982" r:id="rId39"/>
    <p:sldId id="983" r:id="rId40"/>
    <p:sldId id="984" r:id="rId41"/>
    <p:sldId id="985" r:id="rId42"/>
    <p:sldId id="1485" r:id="rId43"/>
    <p:sldId id="1490" r:id="rId44"/>
    <p:sldId id="1486" r:id="rId45"/>
    <p:sldId id="987" r:id="rId46"/>
    <p:sldId id="988" r:id="rId47"/>
    <p:sldId id="989" r:id="rId48"/>
    <p:sldId id="991" r:id="rId49"/>
    <p:sldId id="996" r:id="rId50"/>
    <p:sldId id="993" r:id="rId51"/>
    <p:sldId id="992" r:id="rId52"/>
    <p:sldId id="995" r:id="rId53"/>
    <p:sldId id="1492" r:id="rId54"/>
    <p:sldId id="1491" r:id="rId55"/>
    <p:sldId id="998" r:id="rId56"/>
    <p:sldId id="999" r:id="rId57"/>
    <p:sldId id="1000" r:id="rId58"/>
    <p:sldId id="1493" r:id="rId59"/>
    <p:sldId id="26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AD2A26"/>
    <a:srgbClr val="F9F9F9"/>
    <a:srgbClr val="4C5252"/>
    <a:srgbClr val="8A8A8A"/>
    <a:srgbClr val="48504F"/>
    <a:srgbClr val="B60206"/>
    <a:srgbClr val="AD2B26"/>
    <a:srgbClr val="49504F"/>
    <a:srgbClr val="B7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3342" autoAdjust="0"/>
  </p:normalViewPr>
  <p:slideViewPr>
    <p:cSldViewPr snapToGrid="0">
      <p:cViewPr varScale="1">
        <p:scale>
          <a:sx n="75" d="100"/>
          <a:sy n="75" d="100"/>
        </p:scale>
        <p:origin x="6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2022/9/8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17454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53195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94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3" r:id="rId16"/>
    <p:sldLayoutId id="2147483714" r:id="rId17"/>
    <p:sldLayoutId id="214748371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microsoft.com/office/2007/relationships/hdphoto" Target="../media/hdphoto3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1327478"/>
            <a:ext cx="10541000" cy="1158875"/>
          </a:xfrm>
        </p:spPr>
        <p:txBody>
          <a:bodyPr/>
          <a:lstStyle/>
          <a:p>
            <a:r>
              <a:rPr kumimoji="1" lang="en-US" altLang="zh-CN" sz="5400" dirty="0"/>
              <a:t>day02 </a:t>
            </a:r>
            <a:r>
              <a:rPr kumimoji="1" lang="zh-CN" altLang="en-US" sz="5400" dirty="0"/>
              <a:t>开始</a:t>
            </a:r>
          </a:p>
        </p:txBody>
      </p:sp>
      <p:pic>
        <p:nvPicPr>
          <p:cNvPr id="1028" name="Picture 4" descr="加油加油 - 萌萌哒的一组表情_可爱_萌萌哒表情">
            <a:extLst>
              <a:ext uri="{FF2B5EF4-FFF2-40B4-BE49-F238E27FC236}">
                <a16:creationId xmlns:a16="http://schemas.microsoft.com/office/drawing/2014/main" id="{9F2DF623-9365-1FF6-B250-A43572AB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327478"/>
            <a:ext cx="1659283" cy="165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5A44E1-D244-EE8D-0248-37C3A9F8AF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1" b="32778"/>
          <a:stretch/>
        </p:blipFill>
        <p:spPr>
          <a:xfrm>
            <a:off x="9115394" y="5505390"/>
            <a:ext cx="2768600" cy="814559"/>
          </a:xfrm>
          <a:prstGeom prst="rect">
            <a:avLst/>
          </a:prstGeom>
        </p:spPr>
      </p:pic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0F6DAE4F-01C8-5E38-E6EE-56C520D8A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25" y="2652053"/>
            <a:ext cx="7346317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</a:rPr>
              <a:t>Debug </a:t>
            </a:r>
            <a:r>
              <a:rPr kumimoji="1" lang="zh-CN" altLang="en-US" dirty="0">
                <a:solidFill>
                  <a:srgbClr val="C00000"/>
                </a:solidFill>
              </a:rPr>
              <a:t>工具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991F012-F013-A0EC-B257-DE0438188319}"/>
              </a:ext>
            </a:extLst>
          </p:cNvPr>
          <p:cNvSpPr txBox="1"/>
          <p:nvPr/>
        </p:nvSpPr>
        <p:spPr>
          <a:xfrm>
            <a:off x="670136" y="1934147"/>
            <a:ext cx="10638367" cy="7051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是供程序员使用的程序调试工具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它可以用于</a:t>
            </a:r>
            <a:r>
              <a:rPr lang="zh-CN" altLang="en-US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查看程序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，也可以用于追踪程序执行过程来</a:t>
            </a:r>
            <a:r>
              <a:rPr lang="zh-CN" altLang="en-US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调试程序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DA54A8-2318-DE81-1F64-E4F39D9BD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819" y="4793763"/>
            <a:ext cx="137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AE4B6-1685-83BE-0228-690F2ABBD2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3" y="3619013"/>
            <a:ext cx="34925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神烦狗doge跑GIF-表情包原图-表情包模板">
            <a:extLst>
              <a:ext uri="{FF2B5EF4-FFF2-40B4-BE49-F238E27FC236}">
                <a16:creationId xmlns:a16="http://schemas.microsoft.com/office/drawing/2014/main" id="{50724B3C-EF0D-51CE-B01B-21B14A716B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47274" y="3253041"/>
            <a:ext cx="1703916" cy="170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7284E-6 L 0.89097 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4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14961 -0.00185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1 -0.00185 L 0.31497 -0.0018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97 -0.00185 L 0.5276 -0.0018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</a:rPr>
              <a:t>Debug </a:t>
            </a:r>
            <a:r>
              <a:rPr kumimoji="1" lang="zh-CN" altLang="en-US" dirty="0">
                <a:solidFill>
                  <a:srgbClr val="C00000"/>
                </a:solidFill>
              </a:rPr>
              <a:t>工具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EB4522D-7E82-DD06-5237-87CF2882F244}"/>
              </a:ext>
            </a:extLst>
          </p:cNvPr>
          <p:cNvSpPr txBox="1"/>
          <p:nvPr/>
        </p:nvSpPr>
        <p:spPr>
          <a:xfrm>
            <a:off x="481753" y="1844695"/>
            <a:ext cx="10638367" cy="38427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调试，又被称为断点调试，断点其实是一个标记，告诉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从标记的地方开始查看</a:t>
            </a:r>
          </a:p>
        </p:txBody>
      </p:sp>
    </p:spTree>
    <p:extLst>
      <p:ext uri="{BB962C8B-B14F-4D97-AF65-F5344CB8AC3E}">
        <p14:creationId xmlns:p14="http://schemas.microsoft.com/office/powerpoint/2010/main" val="187514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如何加断点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923BBFA4-8E71-46A4-AD4C-8432D595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46" y="2222202"/>
            <a:ext cx="7001933" cy="357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FE7BC-1C0A-47D7-A8BA-518308C4CF9B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选择要设置断点的代码行，在行号的区域后面单击鼠标左键即可。</a:t>
            </a:r>
          </a:p>
        </p:txBody>
      </p:sp>
    </p:spTree>
    <p:extLst>
      <p:ext uri="{BB962C8B-B14F-4D97-AF65-F5344CB8AC3E}">
        <p14:creationId xmlns:p14="http://schemas.microsoft.com/office/powerpoint/2010/main" val="170107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如何开启 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Debug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运行</a:t>
            </a:r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E832CF9D-AEB9-4EE9-9497-2033119E7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7" y="2139740"/>
            <a:ext cx="4730749" cy="381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E52F6D-7CFB-40FF-84C4-E845F2056DFE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在代码区域右键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</a:t>
            </a:r>
          </a:p>
        </p:txBody>
      </p:sp>
    </p:spTree>
    <p:extLst>
      <p:ext uri="{BB962C8B-B14F-4D97-AF65-F5344CB8AC3E}">
        <p14:creationId xmlns:p14="http://schemas.microsoft.com/office/powerpoint/2010/main" val="40920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点哪里 </a:t>
            </a:r>
            <a:r>
              <a:rPr kumimoji="1" lang="en-US" altLang="zh-CN" dirty="0">
                <a:solidFill>
                  <a:srgbClr val="C00000"/>
                </a:solidFill>
              </a:rPr>
              <a:t>?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E6B84B77-AED5-4507-B6AA-A9123F20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09" y="2209323"/>
            <a:ext cx="8832849" cy="338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16B08-7E01-4EAD-8D67-DE853CB32877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Step Over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这个箭头，也可以直接按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F8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167D9C3F-35B4-B03E-9338-FB91E51D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24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点哪里 </a:t>
            </a:r>
            <a:r>
              <a:rPr kumimoji="1" lang="en-US" altLang="zh-CN" dirty="0">
                <a:solidFill>
                  <a:srgbClr val="C00000"/>
                </a:solidFill>
              </a:rPr>
              <a:t>?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A5CA0517-9E25-4111-BE55-D069B0F8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9" y="2317470"/>
            <a:ext cx="7871883" cy="360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0FB674C-14E4-429D-A291-D8974CC356CB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Stop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93223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看哪里 </a:t>
            </a:r>
            <a:r>
              <a:rPr kumimoji="1" lang="en-US" altLang="zh-CN" dirty="0">
                <a:solidFill>
                  <a:srgbClr val="C00000"/>
                </a:solidFill>
              </a:rPr>
              <a:t>?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9AD8FB-8479-4297-9197-4460CC19F06C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Variables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16AC6E04-C5DA-4601-8922-9187A7841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63" y="2083456"/>
            <a:ext cx="9101667" cy="360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24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看哪里 </a:t>
            </a:r>
            <a:r>
              <a:rPr kumimoji="1" lang="en-US" altLang="zh-CN" dirty="0">
                <a:solidFill>
                  <a:srgbClr val="C00000"/>
                </a:solidFill>
              </a:rPr>
              <a:t>?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9AD8FB-8479-4297-9197-4460CC19F06C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 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Console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窗口</a:t>
            </a: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8914B1D0-E0BE-47A9-A1DC-0A039166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099853"/>
            <a:ext cx="8424333" cy="352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81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如何删除断点 </a:t>
            </a:r>
            <a:r>
              <a:rPr kumimoji="1" lang="en-US" altLang="zh-CN" dirty="0">
                <a:solidFill>
                  <a:srgbClr val="C00000"/>
                </a:solidFill>
              </a:rPr>
              <a:t>?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DC7F2F0-F5D7-4C87-A38E-D46FC1DCC343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如果是多个断点，可以每一个再点击一次。也可以一次性全部删除。</a:t>
            </a: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B4E9D4EE-B81A-4D4F-BA58-600830F4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44" y="2125611"/>
            <a:ext cx="7357533" cy="356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135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如何删除断点 </a:t>
            </a:r>
            <a:r>
              <a:rPr kumimoji="1" lang="en-US" altLang="zh-CN" dirty="0">
                <a:solidFill>
                  <a:srgbClr val="C00000"/>
                </a:solidFill>
              </a:rPr>
              <a:t>?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DC7F2F0-F5D7-4C87-A38E-D46FC1DCC343}"/>
              </a:ext>
            </a:extLst>
          </p:cNvPr>
          <p:cNvSpPr txBox="1"/>
          <p:nvPr/>
        </p:nvSpPr>
        <p:spPr>
          <a:xfrm>
            <a:off x="710880" y="1503489"/>
            <a:ext cx="106383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选择要删除的断点，单击鼠标左键即可</a:t>
            </a:r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2259AF23-11C3-48C5-B415-896ED4BC8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9" y="2131186"/>
            <a:ext cx="7177616" cy="366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78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933" y="1054100"/>
            <a:ext cx="5973761" cy="4256405"/>
          </a:xfrm>
        </p:spPr>
        <p:txBody>
          <a:bodyPr/>
          <a:lstStyle/>
          <a:p>
            <a:r>
              <a:rPr lang="zh-CN" altLang="en-US" dirty="0"/>
              <a:t>注释</a:t>
            </a:r>
            <a:endParaRPr lang="en-US" altLang="zh-CN" dirty="0"/>
          </a:p>
          <a:p>
            <a:r>
              <a:rPr lang="zh-CN" altLang="en-US" dirty="0"/>
              <a:t>关键字</a:t>
            </a:r>
            <a:endParaRPr lang="en-US" altLang="zh-CN" dirty="0"/>
          </a:p>
          <a:p>
            <a:r>
              <a:rPr lang="zh-CN" altLang="en-US" dirty="0"/>
              <a:t>字面量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变量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标识符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数据类型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Scanner </a:t>
            </a:r>
            <a:r>
              <a:rPr lang="zh-CN" altLang="en-US" dirty="0">
                <a:solidFill>
                  <a:srgbClr val="C00000"/>
                </a:solidFill>
              </a:rPr>
              <a:t>键盘录入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75F126-395F-650F-596E-C11D97D2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405" y="5329328"/>
            <a:ext cx="1545830" cy="1031353"/>
          </a:xfrm>
          <a:prstGeom prst="rect">
            <a:avLst/>
          </a:prstGeom>
        </p:spPr>
      </p:pic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</a:rPr>
              <a:t>Debug </a:t>
            </a:r>
            <a:r>
              <a:rPr kumimoji="1" lang="zh-CN" altLang="en-US" dirty="0">
                <a:solidFill>
                  <a:srgbClr val="C00000"/>
                </a:solidFill>
              </a:rPr>
              <a:t>工具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B33ABF-5DF6-53C8-3E68-9DF222147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5" b="98305" l="1356" r="97458">
                        <a14:foregroundMark x1="10339" y1="19492" x2="9153" y2="39322"/>
                        <a14:foregroundMark x1="36441" y1="10169" x2="55085" y2="5254"/>
                        <a14:foregroundMark x1="55085" y1="5254" x2="60339" y2="10339"/>
                        <a14:foregroundMark x1="5424" y1="58814" x2="3898" y2="61525"/>
                        <a14:foregroundMark x1="1525" y1="86610" x2="5424" y2="86271"/>
                        <a14:foregroundMark x1="91525" y1="51525" x2="90678" y2="64915"/>
                        <a14:foregroundMark x1="97458" y1="48983" x2="95254" y2="63390"/>
                        <a14:foregroundMark x1="87288" y1="91695" x2="84576" y2="98305"/>
                        <a14:foregroundMark x1="32373" y1="84068" x2="41356" y2="84746"/>
                        <a14:foregroundMark x1="41864" y1="84237" x2="53220" y2="83729"/>
                        <a14:foregroundMark x1="53220" y1="83729" x2="53898" y2="83898"/>
                        <a14:foregroundMark x1="32373" y1="84237" x2="1864" y2="83051"/>
                        <a14:foregroundMark x1="41864" y1="91017" x2="32542" y2="95932"/>
                        <a14:foregroundMark x1="37966" y1="23220" x2="40678" y2="23051"/>
                        <a14:backgroundMark x1="23729" y1="24407" x2="22373" y2="47288"/>
                        <a14:backgroundMark x1="23559" y1="28136" x2="27458" y2="49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47" y="3780597"/>
            <a:ext cx="2699553" cy="26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53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</a:rPr>
              <a:t>Debug </a:t>
            </a:r>
            <a:r>
              <a:rPr kumimoji="1" lang="zh-CN" altLang="en-US" dirty="0">
                <a:solidFill>
                  <a:srgbClr val="C00000"/>
                </a:solidFill>
              </a:rPr>
              <a:t>工具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B33ABF-5DF6-53C8-3E68-9DF222147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85" b="98305" l="1356" r="97458">
                        <a14:foregroundMark x1="10339" y1="19492" x2="9153" y2="39322"/>
                        <a14:foregroundMark x1="36441" y1="10169" x2="55085" y2="5254"/>
                        <a14:foregroundMark x1="55085" y1="5254" x2="60339" y2="10339"/>
                        <a14:foregroundMark x1="5424" y1="58814" x2="3898" y2="61525"/>
                        <a14:foregroundMark x1="1525" y1="86610" x2="5424" y2="86271"/>
                        <a14:foregroundMark x1="91525" y1="51525" x2="90678" y2="64915"/>
                        <a14:foregroundMark x1="97458" y1="48983" x2="95254" y2="63390"/>
                        <a14:foregroundMark x1="87288" y1="91695" x2="84576" y2="98305"/>
                        <a14:foregroundMark x1="32373" y1="84068" x2="41356" y2="84746"/>
                        <a14:foregroundMark x1="41864" y1="84237" x2="53220" y2="83729"/>
                        <a14:foregroundMark x1="53220" y1="83729" x2="53898" y2="83898"/>
                        <a14:foregroundMark x1="32373" y1="84237" x2="1864" y2="83051"/>
                        <a14:foregroundMark x1="41864" y1="91017" x2="32542" y2="95932"/>
                        <a14:foregroundMark x1="37966" y1="23220" x2="40678" y2="23051"/>
                        <a14:backgroundMark x1="23729" y1="24407" x2="22373" y2="47288"/>
                        <a14:backgroundMark x1="23559" y1="28136" x2="27458" y2="49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148" y="3740840"/>
            <a:ext cx="2699553" cy="26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75F126-395F-650F-596E-C11D97D2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5" y="1655886"/>
            <a:ext cx="7559004" cy="5043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7CB94-9993-403D-6266-DED18270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295" y1="51475" x2="33934" y2="51475"/>
                        <a14:foregroundMark x1="39836" y1="34262" x2="41803" y2="42459"/>
                        <a14:foregroundMark x1="43934" y1="39836" x2="43607" y2="4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168">
            <a:off x="8106348" y="1245802"/>
            <a:ext cx="29051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6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变量的注意事项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2D9BABC8-25E0-48DB-9843-9839B4A4F4C5}"/>
              </a:ext>
            </a:extLst>
          </p:cNvPr>
          <p:cNvSpPr/>
          <p:nvPr/>
        </p:nvSpPr>
        <p:spPr>
          <a:xfrm rot="2651319">
            <a:off x="717495" y="1939987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99F863-FE24-4FE1-99CE-DA1D9D40C551}"/>
              </a:ext>
            </a:extLst>
          </p:cNvPr>
          <p:cNvSpPr/>
          <p:nvPr/>
        </p:nvSpPr>
        <p:spPr>
          <a:xfrm>
            <a:off x="810809" y="1583404"/>
            <a:ext cx="10302240" cy="202912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777561-6290-4F3A-9C90-2DDD52F8D121}"/>
              </a:ext>
            </a:extLst>
          </p:cNvPr>
          <p:cNvSpPr/>
          <p:nvPr/>
        </p:nvSpPr>
        <p:spPr>
          <a:xfrm>
            <a:off x="710881" y="1655874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03A68C-704C-4DDB-85F8-A9710BAC6D3D}"/>
              </a:ext>
            </a:extLst>
          </p:cNvPr>
          <p:cNvSpPr txBox="1"/>
          <p:nvPr/>
        </p:nvSpPr>
        <p:spPr>
          <a:xfrm>
            <a:off x="1078951" y="2029286"/>
            <a:ext cx="4897967" cy="13515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变量名不允许重复定义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一条语句可以定义多个变量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变量在使用之前一定要进行赋值</a:t>
            </a:r>
          </a:p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变量的作用域范围</a:t>
            </a:r>
          </a:p>
        </p:txBody>
      </p:sp>
    </p:spTree>
    <p:extLst>
      <p:ext uri="{BB962C8B-B14F-4D97-AF65-F5344CB8AC3E}">
        <p14:creationId xmlns:p14="http://schemas.microsoft.com/office/powerpoint/2010/main" val="38064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变量的注意事项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变量名不允许重复定义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ECDB7394-5B70-4B67-9568-5A324B46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317540"/>
            <a:ext cx="6716184" cy="209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89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变量的注意事项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一条语句可以定义多个变量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015C307F-5013-4927-A1C8-6E2F83E5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" y="2267427"/>
            <a:ext cx="6167967" cy="287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008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变量的注意事项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变量在使用之前一定要进行赋值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E1D5F706-21FF-438A-A5AF-ABD63D96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" y="2348486"/>
            <a:ext cx="6472767" cy="239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90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变量的注意事项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4792" indent="-304792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变量的作用域范围</a:t>
            </a: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E88C037B-6A55-4884-9AD2-8EEE84B7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2" y="2320792"/>
            <a:ext cx="376343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6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933" y="1054100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注释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字面量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变量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标识符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数据类型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Scanner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键盘录入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42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标识符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70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标识符概述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标识符：就是给类，方法，变量等起名字的符号。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12BF7A-376B-51FE-DB2F-728AA391EAAD}"/>
              </a:ext>
            </a:extLst>
          </p:cNvPr>
          <p:cNvSpPr txBox="1"/>
          <p:nvPr/>
        </p:nvSpPr>
        <p:spPr>
          <a:xfrm>
            <a:off x="1049389" y="2352534"/>
            <a:ext cx="5121915" cy="403187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Demo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salary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12000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.println(salary);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salary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15000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.println(salary);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92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933" y="1054100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注释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字面量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变量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标识符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数据类型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Scanner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键盘录入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01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标识符概述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标识符：就是给类，方法，变量等起名字的符号。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12BF7A-376B-51FE-DB2F-728AA391EAAD}"/>
              </a:ext>
            </a:extLst>
          </p:cNvPr>
          <p:cNvSpPr txBox="1"/>
          <p:nvPr/>
        </p:nvSpPr>
        <p:spPr>
          <a:xfrm>
            <a:off x="1049389" y="2352534"/>
            <a:ext cx="5121915" cy="403187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Demo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salary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12000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.println(salary);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salary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15000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.println(salary);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63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标识符概述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DB23C-C2A1-4F14-9948-2A9B2C67F193}"/>
              </a:ext>
            </a:extLst>
          </p:cNvPr>
          <p:cNvSpPr txBox="1"/>
          <p:nvPr/>
        </p:nvSpPr>
        <p:spPr>
          <a:xfrm>
            <a:off x="729932" y="1635973"/>
            <a:ext cx="4897967" cy="3820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标识符：就是给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，方法，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等起名字的符号。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11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标识符命名规则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7874822-C15C-4FA3-8724-029E532B2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29" y="163597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数字、字母、下划线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(_)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美元符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($)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4E7F01A-73BA-4861-ACCE-C4E203F6A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29" y="2021206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不能以数字开头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1E164A1-F83C-4C8A-830E-17B8A10E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29" y="240432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不能是关键字</a:t>
            </a:r>
            <a:endParaRPr lang="en-US" altLang="zh-CN" sz="14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BA6B43A9-1136-442A-B05B-2F915C79B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3293324"/>
            <a:ext cx="7543800" cy="135152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判断下面哪些变量名不符合规则：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bj		b2		2b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		_2b		#itheima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ak47		Class		</a:t>
            </a: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1B18B21-2698-465B-85C4-7CB22EFFC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2764157"/>
            <a:ext cx="8297333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区分大小写</a:t>
            </a:r>
            <a:endParaRPr lang="en-US" altLang="zh-CN" sz="14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6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标识符命名规则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7874822-C15C-4FA3-8724-029E532B2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29" y="163597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数字、字母、下划线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(_)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美元符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($)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4E7F01A-73BA-4861-ACCE-C4E203F6A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29" y="2021206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不能以数字开头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1E164A1-F83C-4C8A-830E-17B8A10E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29" y="240432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不能是关键字</a:t>
            </a:r>
            <a:endParaRPr lang="en-US" altLang="zh-CN" sz="14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BA6B43A9-1136-442A-B05B-2F915C79B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3293324"/>
            <a:ext cx="7543800" cy="135152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判断下面哪些变量名不符合规则：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bj		b2		</a:t>
            </a:r>
            <a:r>
              <a:rPr lang="en-US" altLang="zh-CN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2b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_2b		</a:t>
            </a:r>
            <a:r>
              <a:rPr lang="en-US" altLang="zh-CN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#itheima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ak47		Class		</a:t>
            </a: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1B18B21-2698-465B-85C4-7CB22EFFC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0" y="2764157"/>
            <a:ext cx="8297333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区分大小写</a:t>
            </a:r>
            <a:endParaRPr lang="en-US" altLang="zh-CN" sz="1400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6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标识符命名规范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0A1EF5F-32F4-49AA-9DB5-79FFC85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1635973"/>
            <a:ext cx="8341784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小驼峰命名法：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E09A3-01C2-4A06-AF24-F1612B681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3917739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大驼峰命名法：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E96BC61-2239-4CEA-B4B9-AB05EF666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063" y="2021206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：标识符是一个单词的时候，所有字母小写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405C9-165B-49C4-8D05-0C690479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830" y="2381039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6279-0A21-49D3-A4D4-55B2E044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063" y="2751458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：标识符由多个单词组成</a:t>
            </a:r>
            <a:r>
              <a:rPr lang="zh-CN" altLang="en-US" sz="140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的时候，从第二个单词开始，首字母大写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3E88E-DDB4-4FA7-BF22-98E2FFC30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946" y="3111290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firstName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02698-2BAE-44CA-9BB0-E4781A12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830" y="4266990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：标识符是一个单词的时候，首字母大写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AE55C-7307-4384-AD50-AC09348A4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462682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endParaRPr lang="en-US" altLang="zh-CN" sz="14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428E6B-0DE7-4E02-8A35-BCB13AAA0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946" y="4997239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：标识符由多个单词组成的时候，每个单词的首字母大写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3BC7F-C0A6-4116-A33D-134133AB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535707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GoodStudent</a:t>
            </a:r>
            <a:endParaRPr lang="en-US" altLang="zh-CN" sz="14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0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标识符命名规范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0A1EF5F-32F4-49AA-9DB5-79FFC85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1635973"/>
            <a:ext cx="8341784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小驼峰命名法：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E09A3-01C2-4A06-AF24-F1612B681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3917739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大驼峰命名法：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E96BC61-2239-4CEA-B4B9-AB05EF666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063" y="2021206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：标识符是一个单词的时候，所有字母小写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405C9-165B-49C4-8D05-0C690479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830" y="2381039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6279-0A21-49D3-A4D4-55B2E044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063" y="2751458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：标识符由多个单词组成的时候，从第二个单词开始，首字母大写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3E88E-DDB4-4FA7-BF22-98E2FFC30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946" y="3111290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firstName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02698-2BAE-44CA-9BB0-E4781A12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830" y="4266990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：标识符是一个单词的时候，首字母大写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AE55C-7307-4384-AD50-AC09348A4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462682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endParaRPr lang="en-US" altLang="zh-CN" sz="14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428E6B-0DE7-4E02-8A35-BCB13AAA0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946" y="4997239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：标识符由多个单词组成的时候，每个单词的首字母大写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3BC7F-C0A6-4116-A33D-134133AB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712" y="5357073"/>
            <a:ext cx="7543800" cy="38202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288" indent="-2682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</a:t>
            </a:r>
            <a:r>
              <a:rPr lang="en-US" altLang="zh-CN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GoodStudent</a:t>
            </a:r>
            <a:endParaRPr lang="en-US" altLang="zh-CN" sz="14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 descr="棕色的骆驼&#10;&#10;中度可信度描述已自动生成">
            <a:extLst>
              <a:ext uri="{FF2B5EF4-FFF2-40B4-BE49-F238E27FC236}">
                <a16:creationId xmlns:a16="http://schemas.microsoft.com/office/drawing/2014/main" id="{1337C379-A007-E752-AE5D-B167E678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24" y="3349341"/>
            <a:ext cx="3710978" cy="23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标识符命名规范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204EF-F234-CB83-D8C4-769CD7AE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7" y="1654249"/>
            <a:ext cx="3650296" cy="95258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193155E5-B4E7-6B56-CCF2-51E2948569D1}"/>
              </a:ext>
            </a:extLst>
          </p:cNvPr>
          <p:cNvSpPr txBox="1"/>
          <p:nvPr/>
        </p:nvSpPr>
        <p:spPr>
          <a:xfrm>
            <a:off x="5040878" y="2684540"/>
            <a:ext cx="2089601" cy="46166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2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zh-CN" sz="2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2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2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zh-CN" sz="2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3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050" name="Picture 2" descr="Emmm ......(汪星人表情包)_汪星人_emmm表情">
            <a:extLst>
              <a:ext uri="{FF2B5EF4-FFF2-40B4-BE49-F238E27FC236}">
                <a16:creationId xmlns:a16="http://schemas.microsoft.com/office/drawing/2014/main" id="{86172724-E798-7D97-5238-CA5BBE60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6845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908A58B1-0E2E-C38E-82B3-2E1BFF7FB7F5}"/>
              </a:ext>
            </a:extLst>
          </p:cNvPr>
          <p:cNvSpPr txBox="1"/>
          <p:nvPr/>
        </p:nvSpPr>
        <p:spPr>
          <a:xfrm>
            <a:off x="5040877" y="3459792"/>
            <a:ext cx="2443288" cy="46166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2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2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2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2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zh-CN" sz="2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3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052" name="Picture 4" descr="明白（猫咪）_猫咪_明白表情">
            <a:extLst>
              <a:ext uri="{FF2B5EF4-FFF2-40B4-BE49-F238E27FC236}">
                <a16:creationId xmlns:a16="http://schemas.microsoft.com/office/drawing/2014/main" id="{B215716F-0F8A-5694-102B-77ACD103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472" y="2606832"/>
            <a:ext cx="3322007" cy="22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6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933" y="1054100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注释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字面量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变量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标识符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数据类型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Scanner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键盘录入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58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数据类型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20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E44AE-CA01-436C-8D4A-02047B29F622}"/>
              </a:ext>
            </a:extLst>
          </p:cNvPr>
          <p:cNvGrpSpPr/>
          <p:nvPr/>
        </p:nvGrpSpPr>
        <p:grpSpPr>
          <a:xfrm>
            <a:off x="824297" y="1763257"/>
            <a:ext cx="6170251" cy="343440"/>
            <a:chOff x="1240942" y="2153598"/>
            <a:chExt cx="6170251" cy="3434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DADB0F7-C1A2-4054-A650-4FAF3C1D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id="{3542279A-8E59-40C5-9FA1-CEC5F590D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基本数据类型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0174D3-63D0-47C0-A2A5-9062A99E8D9B}"/>
              </a:ext>
            </a:extLst>
          </p:cNvPr>
          <p:cNvGrpSpPr/>
          <p:nvPr/>
        </p:nvGrpSpPr>
        <p:grpSpPr>
          <a:xfrm>
            <a:off x="824297" y="2412683"/>
            <a:ext cx="6170251" cy="343440"/>
            <a:chOff x="1240942" y="2153598"/>
            <a:chExt cx="6170251" cy="34344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E9D6F3D-C750-474F-AD0C-965E6CE2D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文本框 66">
              <a:extLst>
                <a:ext uri="{FF2B5EF4-FFF2-40B4-BE49-F238E27FC236}">
                  <a16:creationId xmlns:a16="http://schemas.microsoft.com/office/drawing/2014/main" id="{49FA9151-2F1E-41EF-A11D-672B61050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引用数据类型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2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变量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5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E44AE-CA01-436C-8D4A-02047B29F622}"/>
              </a:ext>
            </a:extLst>
          </p:cNvPr>
          <p:cNvGrpSpPr/>
          <p:nvPr/>
        </p:nvGrpSpPr>
        <p:grpSpPr>
          <a:xfrm>
            <a:off x="824297" y="1763257"/>
            <a:ext cx="6170251" cy="343440"/>
            <a:chOff x="1240942" y="2153598"/>
            <a:chExt cx="6170251" cy="3434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DADB0F7-C1A2-4054-A650-4FAF3C1D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id="{3542279A-8E59-40C5-9FA1-CEC5F590D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基本数据类型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56C4C0-6345-41B4-9AB0-AC6755994E56}"/>
              </a:ext>
            </a:extLst>
          </p:cNvPr>
          <p:cNvGraphicFramePr>
            <a:graphicFrameLocks noGrp="1"/>
          </p:cNvGraphicFramePr>
          <p:nvPr/>
        </p:nvGraphicFramePr>
        <p:xfrm>
          <a:off x="824297" y="2241527"/>
          <a:ext cx="38481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428054155"/>
                    </a:ext>
                  </a:extLst>
                </a:gridCol>
                <a:gridCol w="2080260">
                  <a:extLst>
                    <a:ext uri="{9D8B030D-6E8A-4147-A177-3AD203B41FA5}">
                      <a16:colId xmlns:a16="http://schemas.microsoft.com/office/drawing/2014/main" val="391554785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35155"/>
                  </a:ext>
                </a:extLst>
              </a:tr>
              <a:tr h="47319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877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84892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2153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9490"/>
                  </a:ext>
                </a:extLst>
              </a:tr>
              <a:tr h="4731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6965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48208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15433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55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102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E44AE-CA01-436C-8D4A-02047B29F622}"/>
              </a:ext>
            </a:extLst>
          </p:cNvPr>
          <p:cNvGrpSpPr/>
          <p:nvPr/>
        </p:nvGrpSpPr>
        <p:grpSpPr>
          <a:xfrm>
            <a:off x="824297" y="1763257"/>
            <a:ext cx="6170251" cy="343440"/>
            <a:chOff x="1240942" y="2153598"/>
            <a:chExt cx="6170251" cy="3434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DADB0F7-C1A2-4054-A650-4FAF3C1D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id="{3542279A-8E59-40C5-9FA1-CEC5F590D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基本数据类型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56C4C0-6345-41B4-9AB0-AC6755994E56}"/>
              </a:ext>
            </a:extLst>
          </p:cNvPr>
          <p:cNvGraphicFramePr>
            <a:graphicFrameLocks noGrp="1"/>
          </p:cNvGraphicFramePr>
          <p:nvPr/>
        </p:nvGraphicFramePr>
        <p:xfrm>
          <a:off x="824297" y="2241527"/>
          <a:ext cx="38481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428054155"/>
                    </a:ext>
                  </a:extLst>
                </a:gridCol>
                <a:gridCol w="2080260">
                  <a:extLst>
                    <a:ext uri="{9D8B030D-6E8A-4147-A177-3AD203B41FA5}">
                      <a16:colId xmlns:a16="http://schemas.microsoft.com/office/drawing/2014/main" val="391554785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35155"/>
                  </a:ext>
                </a:extLst>
              </a:tr>
              <a:tr h="47319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877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84892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2153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9490"/>
                  </a:ext>
                </a:extLst>
              </a:tr>
              <a:tr h="4731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6965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48208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15433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5594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79A37BC-0E94-4441-B0EB-15FE16E3D1C1}"/>
              </a:ext>
            </a:extLst>
          </p:cNvPr>
          <p:cNvGraphicFramePr>
            <a:graphicFrameLocks noGrp="1"/>
          </p:cNvGraphicFramePr>
          <p:nvPr/>
        </p:nvGraphicFramePr>
        <p:xfrm>
          <a:off x="4672397" y="2241527"/>
          <a:ext cx="48387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64323084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43060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96994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0004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3782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36898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1.401298e-45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3.402823e+38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294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4.9000000e-324 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1.797693e+308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9940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52772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5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137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E44AE-CA01-436C-8D4A-02047B29F622}"/>
              </a:ext>
            </a:extLst>
          </p:cNvPr>
          <p:cNvGrpSpPr/>
          <p:nvPr/>
        </p:nvGrpSpPr>
        <p:grpSpPr>
          <a:xfrm>
            <a:off x="824297" y="1763257"/>
            <a:ext cx="6170251" cy="343440"/>
            <a:chOff x="1240942" y="2153598"/>
            <a:chExt cx="6170251" cy="3434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DADB0F7-C1A2-4054-A650-4FAF3C1D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id="{3542279A-8E59-40C5-9FA1-CEC5F590D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基本数据类型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56C4C0-6345-41B4-9AB0-AC6755994E56}"/>
              </a:ext>
            </a:extLst>
          </p:cNvPr>
          <p:cNvGraphicFramePr>
            <a:graphicFrameLocks noGrp="1"/>
          </p:cNvGraphicFramePr>
          <p:nvPr/>
        </p:nvGraphicFramePr>
        <p:xfrm>
          <a:off x="824297" y="2241527"/>
          <a:ext cx="38481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428054155"/>
                    </a:ext>
                  </a:extLst>
                </a:gridCol>
                <a:gridCol w="2080260">
                  <a:extLst>
                    <a:ext uri="{9D8B030D-6E8A-4147-A177-3AD203B41FA5}">
                      <a16:colId xmlns:a16="http://schemas.microsoft.com/office/drawing/2014/main" val="391554785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35155"/>
                  </a:ext>
                </a:extLst>
              </a:tr>
              <a:tr h="47319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877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84892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2153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9490"/>
                  </a:ext>
                </a:extLst>
              </a:tr>
              <a:tr h="4731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6965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48208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15433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5594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79A37BC-0E94-4441-B0EB-15FE16E3D1C1}"/>
              </a:ext>
            </a:extLst>
          </p:cNvPr>
          <p:cNvGraphicFramePr>
            <a:graphicFrameLocks noGrp="1"/>
          </p:cNvGraphicFramePr>
          <p:nvPr/>
        </p:nvGraphicFramePr>
        <p:xfrm>
          <a:off x="4672397" y="2241527"/>
          <a:ext cx="48387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64323084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43060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96994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0004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3782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36898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1.401298e-45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3.402823e+38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294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4.9000000e-324 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1.797693e+308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9940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52772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58684"/>
                  </a:ext>
                </a:extLst>
              </a:tr>
            </a:tbl>
          </a:graphicData>
        </a:graphic>
      </p:graphicFrame>
      <p:sp>
        <p:nvSpPr>
          <p:cNvPr id="9" name="矩形 4">
            <a:extLst>
              <a:ext uri="{FF2B5EF4-FFF2-40B4-BE49-F238E27FC236}">
                <a16:creationId xmlns:a16="http://schemas.microsoft.com/office/drawing/2014/main" id="{999D56FE-7984-48DB-B866-84B3E7DA9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635" y="1566399"/>
            <a:ext cx="5040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e+38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表示是乘以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38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次方，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1" hangingPunct="1"/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同样，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e-45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表示乘以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的负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45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次方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D7C1629-2E64-4DB4-AB67-15C050168EF7}"/>
              </a:ext>
            </a:extLst>
          </p:cNvPr>
          <p:cNvGraphicFramePr>
            <a:graphicFrameLocks noGrp="1"/>
          </p:cNvGraphicFramePr>
          <p:nvPr/>
        </p:nvGraphicFramePr>
        <p:xfrm>
          <a:off x="9511097" y="2241527"/>
          <a:ext cx="134112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659878712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内存占用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527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51424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4266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96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37477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2685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4230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92446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84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7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94C7D27-06DF-401A-BCDF-5D7D3184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73" y="1480550"/>
            <a:ext cx="4877136" cy="302419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不同基本数据类型变量的定义和使用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0DD7DDC-0D08-4830-82B8-60E69EBCAAF9}"/>
              </a:ext>
            </a:extLst>
          </p:cNvPr>
          <p:cNvSpPr/>
          <p:nvPr/>
        </p:nvSpPr>
        <p:spPr>
          <a:xfrm>
            <a:off x="3523785" y="2207941"/>
            <a:ext cx="1226635" cy="30480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9D8C847-3B4C-4A08-A89A-3690CD51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609" y="2086513"/>
            <a:ext cx="704850" cy="495300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29BD574-04C3-48C5-A29F-9EC9B7572D3C}"/>
              </a:ext>
            </a:extLst>
          </p:cNvPr>
          <p:cNvSpPr/>
          <p:nvPr/>
        </p:nvSpPr>
        <p:spPr>
          <a:xfrm>
            <a:off x="3523785" y="2576381"/>
            <a:ext cx="1226635" cy="304800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5A5FD8C-B9BD-41C6-AB0C-E46A32B2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40" y="2576381"/>
            <a:ext cx="674419" cy="363732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6898A3B-168B-4F04-985A-816948C705CF}"/>
              </a:ext>
            </a:extLst>
          </p:cNvPr>
          <p:cNvSpPr/>
          <p:nvPr/>
        </p:nvSpPr>
        <p:spPr>
          <a:xfrm>
            <a:off x="3523785" y="2928779"/>
            <a:ext cx="1226635" cy="3048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0482DAF-D1A5-4EBA-8345-8A0BA934B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640" y="2918656"/>
            <a:ext cx="895043" cy="314923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85E2B0A-FDBB-4DF0-9619-1CE60E822BE3}"/>
              </a:ext>
            </a:extLst>
          </p:cNvPr>
          <p:cNvSpPr/>
          <p:nvPr/>
        </p:nvSpPr>
        <p:spPr>
          <a:xfrm>
            <a:off x="3523784" y="3319622"/>
            <a:ext cx="1458921" cy="3048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075DB6D-0795-4861-9188-E1911DFCED30}"/>
              </a:ext>
            </a:extLst>
          </p:cNvPr>
          <p:cNvSpPr/>
          <p:nvPr/>
        </p:nvSpPr>
        <p:spPr>
          <a:xfrm>
            <a:off x="3523785" y="1836321"/>
            <a:ext cx="1866024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91BA820-E69F-4E13-BDEF-7990A974A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48" y="1679839"/>
            <a:ext cx="1123950" cy="542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162381-9E2C-4E1D-419D-E388CD6E5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501" y="3299242"/>
            <a:ext cx="1148079" cy="304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C6BA74-ED70-0D22-2B49-E0CD548D7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329" y="1861443"/>
            <a:ext cx="1719736" cy="2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2" grpId="0" animBg="1"/>
      <p:bldP spid="35" grpId="0" animBg="1"/>
      <p:bldP spid="38" grpId="0" animBg="1"/>
      <p:bldP spid="3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E44AE-CA01-436C-8D4A-02047B29F622}"/>
              </a:ext>
            </a:extLst>
          </p:cNvPr>
          <p:cNvGrpSpPr/>
          <p:nvPr/>
        </p:nvGrpSpPr>
        <p:grpSpPr>
          <a:xfrm>
            <a:off x="824297" y="1763257"/>
            <a:ext cx="6170251" cy="343440"/>
            <a:chOff x="1240942" y="2153598"/>
            <a:chExt cx="6170251" cy="3434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DADB0F7-C1A2-4054-A650-4FAF3C1D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id="{3542279A-8E59-40C5-9FA1-CEC5F590D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基本数据类型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56C4C0-6345-41B4-9AB0-AC6755994E56}"/>
              </a:ext>
            </a:extLst>
          </p:cNvPr>
          <p:cNvGraphicFramePr>
            <a:graphicFrameLocks noGrp="1"/>
          </p:cNvGraphicFramePr>
          <p:nvPr/>
        </p:nvGraphicFramePr>
        <p:xfrm>
          <a:off x="824297" y="2241527"/>
          <a:ext cx="38481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428054155"/>
                    </a:ext>
                  </a:extLst>
                </a:gridCol>
                <a:gridCol w="2080260">
                  <a:extLst>
                    <a:ext uri="{9D8B030D-6E8A-4147-A177-3AD203B41FA5}">
                      <a16:colId xmlns:a16="http://schemas.microsoft.com/office/drawing/2014/main" val="391554785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35155"/>
                  </a:ext>
                </a:extLst>
              </a:tr>
              <a:tr h="47319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877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84892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int(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2153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9490"/>
                  </a:ext>
                </a:extLst>
              </a:tr>
              <a:tr h="4731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6965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double(</a:t>
                      </a:r>
                      <a:r>
                        <a:rPr kumimoji="0" lang="zh-CN" alt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48208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15433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5594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79A37BC-0E94-4441-B0EB-15FE16E3D1C1}"/>
              </a:ext>
            </a:extLst>
          </p:cNvPr>
          <p:cNvGraphicFramePr>
            <a:graphicFrameLocks noGrp="1"/>
          </p:cNvGraphicFramePr>
          <p:nvPr/>
        </p:nvGraphicFramePr>
        <p:xfrm>
          <a:off x="4672397" y="2241527"/>
          <a:ext cx="48387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64323084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43060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96994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0004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3782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36898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1.401298e-45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3.402823e+38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294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4.9000000e-324 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1.797693e+308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9940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52772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58684"/>
                  </a:ext>
                </a:extLst>
              </a:tr>
            </a:tbl>
          </a:graphicData>
        </a:graphic>
      </p:graphicFrame>
      <p:sp>
        <p:nvSpPr>
          <p:cNvPr id="9" name="矩形 4">
            <a:extLst>
              <a:ext uri="{FF2B5EF4-FFF2-40B4-BE49-F238E27FC236}">
                <a16:creationId xmlns:a16="http://schemas.microsoft.com/office/drawing/2014/main" id="{999D56FE-7984-48DB-B866-84B3E7DA9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635" y="1566399"/>
            <a:ext cx="5040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e+38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表示是乘以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38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次方，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1" hangingPunct="1"/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同样，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e-45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表示乘以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的负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45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次方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D7C1629-2E64-4DB4-AB67-15C050168EF7}"/>
              </a:ext>
            </a:extLst>
          </p:cNvPr>
          <p:cNvGraphicFramePr>
            <a:graphicFrameLocks noGrp="1"/>
          </p:cNvGraphicFramePr>
          <p:nvPr/>
        </p:nvGraphicFramePr>
        <p:xfrm>
          <a:off x="9511097" y="2241527"/>
          <a:ext cx="134112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659878712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内存占用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527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51424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4266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96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37477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2685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4230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92446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84449"/>
                  </a:ext>
                </a:extLst>
              </a:tr>
            </a:tbl>
          </a:graphicData>
        </a:graphic>
      </p:graphicFrame>
      <p:sp>
        <p:nvSpPr>
          <p:cNvPr id="12" name="TextBox 3">
            <a:extLst>
              <a:ext uri="{FF2B5EF4-FFF2-40B4-BE49-F238E27FC236}">
                <a16:creationId xmlns:a16="http://schemas.microsoft.com/office/drawing/2014/main" id="{487342E8-839D-43D2-85E0-A0274DCAC213}"/>
              </a:ext>
            </a:extLst>
          </p:cNvPr>
          <p:cNvSpPr txBox="1"/>
          <p:nvPr/>
        </p:nvSpPr>
        <p:spPr>
          <a:xfrm>
            <a:off x="4691447" y="3831048"/>
            <a:ext cx="4800600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12.3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B2FE71D-3B5D-4348-9DFE-BF96FB6A421B}"/>
              </a:ext>
            </a:extLst>
          </p:cNvPr>
          <p:cNvSpPr txBox="1"/>
          <p:nvPr/>
        </p:nvSpPr>
        <p:spPr>
          <a:xfrm>
            <a:off x="710880" y="1709945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编码表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33479-0A76-4CBD-A6FC-A69C6FA0F0D9}"/>
              </a:ext>
            </a:extLst>
          </p:cNvPr>
          <p:cNvSpPr txBox="1"/>
          <p:nvPr/>
        </p:nvSpPr>
        <p:spPr>
          <a:xfrm>
            <a:off x="1070714" y="2249696"/>
            <a:ext cx="3358612" cy="3852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是计算机中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到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4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一套对应关系。</a:t>
            </a:r>
            <a:endParaRPr lang="en-US" altLang="zh-CN" sz="14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3D029B-8391-462A-A9C7-40CC17CD9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34" y="1898651"/>
            <a:ext cx="7014633" cy="474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8D546950-C9DE-4BBF-A2C1-025E318C1B32}"/>
              </a:ext>
            </a:extLst>
          </p:cNvPr>
          <p:cNvSpPr txBox="1"/>
          <p:nvPr/>
        </p:nvSpPr>
        <p:spPr>
          <a:xfrm>
            <a:off x="710880" y="2882579"/>
            <a:ext cx="7543800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lvl="4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 </a:t>
            </a:r>
            <a:r>
              <a:rPr lang="zh-CN" alt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码表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710B41-5632-42F3-8038-60EBC29352FE}"/>
              </a:ext>
            </a:extLst>
          </p:cNvPr>
          <p:cNvSpPr txBox="1"/>
          <p:nvPr/>
        </p:nvSpPr>
        <p:spPr>
          <a:xfrm>
            <a:off x="1125747" y="3422329"/>
            <a:ext cx="3304116" cy="10237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American Standard Code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Information Interchange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美国信息交换标准代码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4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数据类型介绍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E44AE-CA01-436C-8D4A-02047B29F622}"/>
              </a:ext>
            </a:extLst>
          </p:cNvPr>
          <p:cNvGrpSpPr/>
          <p:nvPr/>
        </p:nvGrpSpPr>
        <p:grpSpPr>
          <a:xfrm>
            <a:off x="824297" y="1763257"/>
            <a:ext cx="6170251" cy="343440"/>
            <a:chOff x="1240942" y="2153598"/>
            <a:chExt cx="6170251" cy="3434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DADB0F7-C1A2-4054-A650-4FAF3C1D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942" y="2153598"/>
              <a:ext cx="539529" cy="34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6">
              <a:extLst>
                <a:ext uri="{FF2B5EF4-FFF2-40B4-BE49-F238E27FC236}">
                  <a16:creationId xmlns:a16="http://schemas.microsoft.com/office/drawing/2014/main" id="{3542279A-8E59-40C5-9FA1-CEC5F590D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397" y="2153598"/>
              <a:ext cx="54177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r>
                <a:rPr lang="zh-CN" altLang="en-US" sz="16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基本数据类型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56C4C0-6345-41B4-9AB0-AC6755994E56}"/>
              </a:ext>
            </a:extLst>
          </p:cNvPr>
          <p:cNvGraphicFramePr>
            <a:graphicFrameLocks noGrp="1"/>
          </p:cNvGraphicFramePr>
          <p:nvPr/>
        </p:nvGraphicFramePr>
        <p:xfrm>
          <a:off x="824297" y="2241527"/>
          <a:ext cx="38481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428054155"/>
                    </a:ext>
                  </a:extLst>
                </a:gridCol>
                <a:gridCol w="2080260">
                  <a:extLst>
                    <a:ext uri="{9D8B030D-6E8A-4147-A177-3AD203B41FA5}">
                      <a16:colId xmlns:a16="http://schemas.microsoft.com/office/drawing/2014/main" val="391554785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35155"/>
                  </a:ext>
                </a:extLst>
              </a:tr>
              <a:tr h="47319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877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84892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int(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2153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9490"/>
                  </a:ext>
                </a:extLst>
              </a:tr>
              <a:tr h="4731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869658"/>
                  </a:ext>
                </a:extLst>
              </a:tr>
              <a:tr h="4731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double(</a:t>
                      </a:r>
                      <a:r>
                        <a:rPr kumimoji="0" lang="zh-CN" alt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48208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15433"/>
                  </a:ext>
                </a:extLst>
              </a:tr>
              <a:tr h="473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5594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79A37BC-0E94-4441-B0EB-15FE16E3D1C1}"/>
              </a:ext>
            </a:extLst>
          </p:cNvPr>
          <p:cNvGraphicFramePr>
            <a:graphicFrameLocks noGrp="1"/>
          </p:cNvGraphicFramePr>
          <p:nvPr/>
        </p:nvGraphicFramePr>
        <p:xfrm>
          <a:off x="4672397" y="2241527"/>
          <a:ext cx="483870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64323084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43060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96994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0004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3782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36898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1.401298e-45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3.402823e+38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294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4.9000000e-324 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1.797693e+308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99408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52772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58684"/>
                  </a:ext>
                </a:extLst>
              </a:tr>
            </a:tbl>
          </a:graphicData>
        </a:graphic>
      </p:graphicFrame>
      <p:sp>
        <p:nvSpPr>
          <p:cNvPr id="9" name="矩形 4">
            <a:extLst>
              <a:ext uri="{FF2B5EF4-FFF2-40B4-BE49-F238E27FC236}">
                <a16:creationId xmlns:a16="http://schemas.microsoft.com/office/drawing/2014/main" id="{999D56FE-7984-48DB-B866-84B3E7DA9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635" y="1566399"/>
            <a:ext cx="5040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e+38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表示是乘以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38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次方，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1" hangingPunct="1"/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同样，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e-45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表示乘以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的负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45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次方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D7C1629-2E64-4DB4-AB67-15C050168EF7}"/>
              </a:ext>
            </a:extLst>
          </p:cNvPr>
          <p:cNvGraphicFramePr>
            <a:graphicFrameLocks noGrp="1"/>
          </p:cNvGraphicFramePr>
          <p:nvPr/>
        </p:nvGraphicFramePr>
        <p:xfrm>
          <a:off x="9511097" y="2241527"/>
          <a:ext cx="1341120" cy="437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659878712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内存占用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527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51424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42661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9645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37477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2685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742309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92446"/>
                  </a:ext>
                </a:extLst>
              </a:tr>
              <a:tr h="47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84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111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933" y="1054100"/>
            <a:ext cx="5973761" cy="425640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注释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字面量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变量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标识符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数据类型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Scanner </a:t>
            </a:r>
            <a:r>
              <a:rPr lang="zh-CN" altLang="en-US" dirty="0">
                <a:solidFill>
                  <a:srgbClr val="C00000"/>
                </a:solidFill>
              </a:rPr>
              <a:t>键盘录入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80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172459-ACF9-95F0-5D17-1AE06626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15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Scanner </a:t>
            </a:r>
            <a:r>
              <a:rPr lang="zh-CN" altLang="en-US" dirty="0">
                <a:latin typeface="Consolas" panose="020B0609020204030204" pitchFamily="49" charset="0"/>
              </a:rPr>
              <a:t>键盘录入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0B1BC45-5569-5946-CA90-F7D6F5753B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99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键盘录入效果介绍</a:t>
            </a: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03579695-AABA-488E-9D02-678CD8F240EF}"/>
              </a:ext>
            </a:extLst>
          </p:cNvPr>
          <p:cNvSpPr txBox="1"/>
          <p:nvPr/>
        </p:nvSpPr>
        <p:spPr>
          <a:xfrm>
            <a:off x="801767" y="1689893"/>
            <a:ext cx="48006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F92BF7-347F-47F4-808D-DB944E5C29B5}"/>
              </a:ext>
            </a:extLst>
          </p:cNvPr>
          <p:cNvSpPr txBox="1"/>
          <p:nvPr/>
        </p:nvSpPr>
        <p:spPr>
          <a:xfrm>
            <a:off x="2717442" y="21207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810B543-5AE0-4D63-B0FB-F45EB922BE5E}"/>
              </a:ext>
            </a:extLst>
          </p:cNvPr>
          <p:cNvSpPr txBox="1"/>
          <p:nvPr/>
        </p:nvSpPr>
        <p:spPr>
          <a:xfrm>
            <a:off x="801767" y="3228819"/>
            <a:ext cx="3465512" cy="577081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请输入您的年龄：</a:t>
            </a:r>
            <a:endParaRPr lang="en-US" altLang="zh-CN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  <a:p>
            <a:pPr>
              <a:defRPr/>
            </a:pPr>
            <a:endParaRPr lang="en-US" altLang="zh-CN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  <a:p>
            <a:pPr>
              <a:defRPr/>
            </a:pPr>
            <a:endParaRPr lang="zh-CN" altLang="zh-CN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402471-90F4-4303-892A-63FE05C1E8A6}"/>
              </a:ext>
            </a:extLst>
          </p:cNvPr>
          <p:cNvSpPr txBox="1"/>
          <p:nvPr/>
        </p:nvSpPr>
        <p:spPr>
          <a:xfrm>
            <a:off x="823994" y="3453743"/>
            <a:ext cx="332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5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18</a:t>
            </a:r>
            <a:endParaRPr lang="zh-CN" altLang="en-US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42BC088C-7816-4516-ADB4-D50A1E124452}"/>
              </a:ext>
            </a:extLst>
          </p:cNvPr>
          <p:cNvSpPr txBox="1"/>
          <p:nvPr/>
        </p:nvSpPr>
        <p:spPr>
          <a:xfrm>
            <a:off x="801767" y="4030824"/>
            <a:ext cx="3465512" cy="577081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请输入您的年龄：</a:t>
            </a:r>
            <a:endParaRPr lang="en-US" altLang="zh-CN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  <a:p>
            <a:pPr>
              <a:defRPr/>
            </a:pPr>
            <a:endParaRPr lang="en-US" altLang="zh-CN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  <a:p>
            <a:pPr>
              <a:defRPr/>
            </a:pPr>
            <a:endParaRPr lang="zh-CN" altLang="zh-CN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C82292-ED58-4558-BC4C-0941DE890A51}"/>
              </a:ext>
            </a:extLst>
          </p:cNvPr>
          <p:cNvSpPr txBox="1"/>
          <p:nvPr/>
        </p:nvSpPr>
        <p:spPr>
          <a:xfrm>
            <a:off x="823994" y="4289372"/>
            <a:ext cx="332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20</a:t>
            </a:r>
            <a:endParaRPr lang="zh-CN" altLang="en-US" sz="105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1A7082-4649-4A5A-AE30-9B2C9E73EC05}"/>
              </a:ext>
            </a:extLst>
          </p:cNvPr>
          <p:cNvSpPr txBox="1"/>
          <p:nvPr/>
        </p:nvSpPr>
        <p:spPr>
          <a:xfrm>
            <a:off x="2717442" y="21207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C14505-B347-46A6-ACCF-9ACA2B45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93" y="3252088"/>
            <a:ext cx="6600825" cy="6572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A62FED-272A-4490-A0E3-778B1FEE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60" y="4301957"/>
            <a:ext cx="1990591" cy="20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/>
      <p:bldP spid="2" grpId="1"/>
      <p:bldP spid="30" grpId="0" animBg="1"/>
      <p:bldP spid="33" grpId="0"/>
      <p:bldP spid="36" grpId="0" animBg="1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</a:rPr>
              <a:t>变量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6C45A3D-7F30-7691-77E7-8AAB1A1091DB}"/>
              </a:ext>
            </a:extLst>
          </p:cNvPr>
          <p:cNvSpPr txBox="1"/>
          <p:nvPr/>
        </p:nvSpPr>
        <p:spPr>
          <a:xfrm>
            <a:off x="481753" y="1804937"/>
            <a:ext cx="7543800" cy="30777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68288" indent="-268288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变量就是内存中的存储空间，空间中存储着经常发生改变的数据</a:t>
            </a:r>
          </a:p>
        </p:txBody>
      </p:sp>
    </p:spTree>
    <p:extLst>
      <p:ext uri="{BB962C8B-B14F-4D97-AF65-F5344CB8AC3E}">
        <p14:creationId xmlns:p14="http://schemas.microsoft.com/office/powerpoint/2010/main" val="22791100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键盘录入的三个步骤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A50B28-4126-4A97-BA95-30F750598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9" y="1579620"/>
            <a:ext cx="21526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2C96D802-0ED1-4C8B-AA53-DC3BC3DFBC1F}"/>
              </a:ext>
            </a:extLst>
          </p:cNvPr>
          <p:cNvSpPr txBox="1"/>
          <p:nvPr/>
        </p:nvSpPr>
        <p:spPr>
          <a:xfrm>
            <a:off x="2747605" y="4192525"/>
            <a:ext cx="4800600" cy="236988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b="1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b="1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 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F0A266-0FE1-4E4B-A7B6-9111B4283A91}"/>
              </a:ext>
            </a:extLst>
          </p:cNvPr>
          <p:cNvSpPr txBox="1"/>
          <p:nvPr/>
        </p:nvSpPr>
        <p:spPr>
          <a:xfrm>
            <a:off x="2752435" y="4258936"/>
            <a:ext cx="2395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import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java.util.Scanner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D5234A-6667-4A78-94EF-C7875EC5ABDD}"/>
              </a:ext>
            </a:extLst>
          </p:cNvPr>
          <p:cNvSpPr txBox="1"/>
          <p:nvPr/>
        </p:nvSpPr>
        <p:spPr>
          <a:xfrm>
            <a:off x="3428575" y="5146813"/>
            <a:ext cx="3229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Scanner sc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Scanner(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26CC2B-03A3-40D0-B047-8861253F4708}"/>
              </a:ext>
            </a:extLst>
          </p:cNvPr>
          <p:cNvSpPr txBox="1"/>
          <p:nvPr/>
        </p:nvSpPr>
        <p:spPr>
          <a:xfrm>
            <a:off x="3428575" y="5467140"/>
            <a:ext cx="102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324847-4D84-4661-A428-853842C5B800}"/>
              </a:ext>
            </a:extLst>
          </p:cNvPr>
          <p:cNvSpPr txBox="1"/>
          <p:nvPr/>
        </p:nvSpPr>
        <p:spPr>
          <a:xfrm>
            <a:off x="4317218" y="5464524"/>
            <a:ext cx="1294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.nextInt();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A6231D5-A6E6-457D-A6D4-6B2D8E33E297}"/>
              </a:ext>
            </a:extLst>
          </p:cNvPr>
          <p:cNvSpPr txBox="1"/>
          <p:nvPr/>
        </p:nvSpPr>
        <p:spPr>
          <a:xfrm>
            <a:off x="3428575" y="5840537"/>
            <a:ext cx="2395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C1F7B74-7651-40FC-92BA-8D5489EE3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25" y="1205596"/>
            <a:ext cx="3380705" cy="361252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AA5B58E-821C-48B0-8E55-80D587A442A5}"/>
              </a:ext>
            </a:extLst>
          </p:cNvPr>
          <p:cNvSpPr txBox="1"/>
          <p:nvPr/>
        </p:nvSpPr>
        <p:spPr>
          <a:xfrm>
            <a:off x="8889642" y="1656973"/>
            <a:ext cx="288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①：让自己的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程序找到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Scanner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符咒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A7C357A-E1A8-4B42-BBC0-E8BBCED96A67}"/>
              </a:ext>
            </a:extLst>
          </p:cNvPr>
          <p:cNvSpPr txBox="1"/>
          <p:nvPr/>
        </p:nvSpPr>
        <p:spPr>
          <a:xfrm>
            <a:off x="8889642" y="2589190"/>
            <a:ext cx="288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②：召唤精灵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8487524-39AC-465F-986F-50824DC7171D}"/>
              </a:ext>
            </a:extLst>
          </p:cNvPr>
          <p:cNvSpPr txBox="1"/>
          <p:nvPr/>
        </p:nvSpPr>
        <p:spPr>
          <a:xfrm>
            <a:off x="8889642" y="3406010"/>
            <a:ext cx="288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③：指挥精灵干活</a:t>
            </a:r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EA470683-8DE9-4BE9-A536-1231C348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62138"/>
            <a:ext cx="6153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PA_文本框 6">
            <a:extLst>
              <a:ext uri="{FF2B5EF4-FFF2-40B4-BE49-F238E27FC236}">
                <a16:creationId xmlns:a16="http://schemas.microsoft.com/office/drawing/2014/main" id="{DDDB4E4B-99F7-4F66-9FBB-3C30F956B7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839790" y="3133080"/>
            <a:ext cx="5554982" cy="2290732"/>
          </a:xfrm>
          <a:prstGeom prst="rect">
            <a:avLst/>
          </a:prstGeom>
          <a:noFill/>
          <a:ln>
            <a:noFill/>
          </a:ln>
        </p:spPr>
        <p:txBody>
          <a:bodyPr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-1200" dirty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ea typeface="等线" panose="02010600030101010101" pitchFamily="2" charset="-122"/>
              </a:rPr>
              <a:t>__________</a:t>
            </a:r>
            <a:endParaRPr lang="zh-CN" altLang="en-US" spc="-1200" dirty="0">
              <a:blipFill dpi="0" rotWithShape="1">
                <a:blip r:embed="rId6"/>
                <a:srcRect/>
                <a:stretch>
                  <a:fillRect/>
                </a:stretch>
              </a:blip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59EA460-31C3-4308-95AA-1B64688C7908}"/>
              </a:ext>
            </a:extLst>
          </p:cNvPr>
          <p:cNvSpPr/>
          <p:nvPr/>
        </p:nvSpPr>
        <p:spPr>
          <a:xfrm>
            <a:off x="2747605" y="3820610"/>
            <a:ext cx="3242279" cy="3949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此代码必须出现在类定义的上边</a:t>
            </a:r>
            <a:endParaRPr lang="en-US" altLang="zh-CN" sz="1600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726AEDD-171A-47BE-827A-FEEB9992586F}"/>
              </a:ext>
            </a:extLst>
          </p:cNvPr>
          <p:cNvSpPr/>
          <p:nvPr/>
        </p:nvSpPr>
        <p:spPr>
          <a:xfrm>
            <a:off x="6707147" y="5055380"/>
            <a:ext cx="3826741" cy="40914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600" dirty="0" err="1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是变量名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可以变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其他的都不允许变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7014A0E-E785-4B63-A7C5-3A187A7D77F5}"/>
              </a:ext>
            </a:extLst>
          </p:cNvPr>
          <p:cNvSpPr/>
          <p:nvPr/>
        </p:nvSpPr>
        <p:spPr>
          <a:xfrm>
            <a:off x="5989885" y="5643038"/>
            <a:ext cx="3229802" cy="3949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指挥精灵干活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从控制台接收整数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5F4FB431-8509-468C-A83D-2645B38179E4}"/>
              </a:ext>
            </a:extLst>
          </p:cNvPr>
          <p:cNvSpPr/>
          <p:nvPr/>
        </p:nvSpPr>
        <p:spPr>
          <a:xfrm>
            <a:off x="1027056" y="5405524"/>
            <a:ext cx="2253653" cy="3949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定义整数类型变量接收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 descr="猫站在地上&#10;&#10;描述已自动生成">
            <a:extLst>
              <a:ext uri="{FF2B5EF4-FFF2-40B4-BE49-F238E27FC236}">
                <a16:creationId xmlns:a16="http://schemas.microsoft.com/office/drawing/2014/main" id="{8212EA45-3A2B-B0DD-1DB8-CBA396B9A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0" y="2001279"/>
            <a:ext cx="2286000" cy="2257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ADB74A-A0BE-16C8-4022-9A9661323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48" b="94737" l="5960" r="89625">
                        <a14:foregroundMark x1="21634" y1="11442" x2="26711" y2="13501"/>
                        <a14:foregroundMark x1="49890" y1="8924" x2="56071" y2="8238"/>
                        <a14:foregroundMark x1="62693" y1="4348" x2="63576" y2="10297"/>
                        <a14:foregroundMark x1="14349" y1="71396" x2="11038" y2="89703"/>
                        <a14:foregroundMark x1="60706" y1="74828" x2="53201" y2="94737"/>
                        <a14:foregroundMark x1="81457" y1="64531" x2="78366" y2="88558"/>
                        <a14:foregroundMark x1="7726" y1="77803" x2="5960" y2="947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124" y="1747260"/>
            <a:ext cx="2489879" cy="2401937"/>
          </a:xfrm>
          <a:prstGeom prst="rect">
            <a:avLst/>
          </a:prstGeom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5AD535A4-B97C-93FD-922B-5530971D65B0}"/>
              </a:ext>
            </a:extLst>
          </p:cNvPr>
          <p:cNvSpPr/>
          <p:nvPr/>
        </p:nvSpPr>
        <p:spPr>
          <a:xfrm>
            <a:off x="3179366" y="1159582"/>
            <a:ext cx="2709175" cy="1647115"/>
          </a:xfrm>
          <a:prstGeom prst="cloudCallout">
            <a:avLst>
              <a:gd name="adj1" fmla="val -63023"/>
              <a:gd name="adj2" fmla="val 10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我叫</a:t>
            </a:r>
            <a:r>
              <a:rPr lang="en-US" altLang="zh-CN" dirty="0" err="1"/>
              <a:t>sc</a:t>
            </a:r>
            <a:r>
              <a:rPr lang="en-US" altLang="zh-CN" dirty="0"/>
              <a:t> </a:t>
            </a:r>
          </a:p>
          <a:p>
            <a:pPr algn="ctr"/>
            <a:r>
              <a:rPr lang="en-US" altLang="zh-CN" dirty="0" err="1"/>
              <a:t>sc</a:t>
            </a:r>
            <a:r>
              <a:rPr lang="en-US" altLang="zh-CN" dirty="0"/>
              <a:t> </a:t>
            </a:r>
            <a:r>
              <a:rPr lang="en-US" altLang="zh-CN" dirty="0" err="1"/>
              <a:t>sc</a:t>
            </a:r>
            <a:r>
              <a:rPr lang="en-US" altLang="zh-CN" dirty="0"/>
              <a:t> </a:t>
            </a:r>
            <a:r>
              <a:rPr lang="en-US" altLang="zh-CN" dirty="0" err="1"/>
              <a:t>sc</a:t>
            </a:r>
            <a:r>
              <a:rPr lang="en-US" altLang="zh-CN" dirty="0"/>
              <a:t> </a:t>
            </a:r>
            <a:r>
              <a:rPr lang="en-US" altLang="zh-CN" dirty="0" err="1"/>
              <a:t>sc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2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38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/>
      <p:bldP spid="27" grpId="0"/>
      <p:bldP spid="28" grpId="0"/>
      <p:bldP spid="29" grpId="0"/>
      <p:bldP spid="24" grpId="0"/>
      <p:bldP spid="63" grpId="0"/>
      <p:bldP spid="64" grpId="0"/>
      <p:bldP spid="68" grpId="0" animBg="1"/>
      <p:bldP spid="73" grpId="0" animBg="1"/>
      <p:bldP spid="74" grpId="0" animBg="1"/>
      <p:bldP spid="75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6390" y="1173480"/>
            <a:ext cx="6646030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找符咒：</a:t>
            </a:r>
            <a:r>
              <a:rPr kumimoji="1" lang="en-US" altLang="zh-CN" dirty="0">
                <a:latin typeface="Consolas" panose="020B0609020204030204" pitchFamily="49" charset="0"/>
              </a:rPr>
              <a:t>import </a:t>
            </a:r>
            <a:r>
              <a:rPr kumimoji="1" lang="en-US" altLang="zh-CN" dirty="0" err="1">
                <a:latin typeface="Consolas" panose="020B0609020204030204" pitchFamily="49" charset="0"/>
              </a:rPr>
              <a:t>java.util.Scanner</a:t>
            </a:r>
            <a:r>
              <a:rPr kumimoji="1"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召唤精灵：</a:t>
            </a:r>
            <a:r>
              <a:rPr kumimoji="1" lang="en-US" altLang="zh-CN" dirty="0">
                <a:latin typeface="Consolas" panose="020B0609020204030204" pitchFamily="49" charset="0"/>
              </a:rPr>
              <a:t>Scanner </a:t>
            </a:r>
            <a:r>
              <a:rPr kumimoji="1" lang="en-US" altLang="zh-CN" dirty="0" err="1">
                <a:latin typeface="Consolas" panose="020B0609020204030204" pitchFamily="49" charset="0"/>
              </a:rPr>
              <a:t>sc</a:t>
            </a:r>
            <a:r>
              <a:rPr kumimoji="1" lang="en-US" altLang="zh-CN" dirty="0">
                <a:latin typeface="Consolas" panose="020B0609020204030204" pitchFamily="49" charset="0"/>
              </a:rPr>
              <a:t> = new Scanner(System.in);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指挥精灵录入整数：</a:t>
            </a:r>
            <a:r>
              <a:rPr kumimoji="1" lang="en-US" altLang="zh-CN" dirty="0">
                <a:latin typeface="Consolas" panose="020B0609020204030204" pitchFamily="49" charset="0"/>
              </a:rPr>
              <a:t>int age = </a:t>
            </a:r>
            <a:r>
              <a:rPr kumimoji="1" lang="en-US" altLang="zh-CN" dirty="0" err="1">
                <a:latin typeface="Consolas" panose="020B0609020204030204" pitchFamily="49" charset="0"/>
              </a:rPr>
              <a:t>sc.nextInt</a:t>
            </a:r>
            <a:r>
              <a:rPr kumimoji="1" lang="en-US" altLang="zh-CN" dirty="0">
                <a:latin typeface="Consolas" panose="020B0609020204030204" pitchFamily="49" charset="0"/>
              </a:rPr>
              <a:t>();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指挥精灵录入字符串：</a:t>
            </a:r>
            <a:r>
              <a:rPr kumimoji="1" lang="en-US" altLang="zh-CN" dirty="0">
                <a:latin typeface="Consolas" panose="020B0609020204030204" pitchFamily="49" charset="0"/>
              </a:rPr>
              <a:t>String name = </a:t>
            </a:r>
            <a:r>
              <a:rPr kumimoji="1" lang="en-US" altLang="zh-CN" dirty="0" err="1">
                <a:latin typeface="Consolas" panose="020B0609020204030204" pitchFamily="49" charset="0"/>
              </a:rPr>
              <a:t>sc.next</a:t>
            </a:r>
            <a:r>
              <a:rPr kumimoji="1" lang="en-US" altLang="zh-CN" dirty="0">
                <a:latin typeface="Consolas" panose="020B0609020204030204" pitchFamily="49" charset="0"/>
              </a:rPr>
              <a:t>();</a:t>
            </a:r>
            <a:endParaRPr kumimoji="1"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261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Scanner </a:t>
            </a:r>
            <a:r>
              <a:rPr kumimoji="1" lang="zh-CN" altLang="en-US" dirty="0">
                <a:latin typeface="Consolas" panose="020B0609020204030204" pitchFamily="49" charset="0"/>
              </a:rPr>
              <a:t>键盘录入用户信息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D40B9B-FFE5-F075-6F1B-CC8C10428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: </a:t>
            </a:r>
            <a:r>
              <a:rPr lang="zh-CN" altLang="en-US" dirty="0"/>
              <a:t>请使用 </a:t>
            </a:r>
            <a:r>
              <a:rPr lang="en-US" altLang="zh-CN" dirty="0"/>
              <a:t>Scanner </a:t>
            </a:r>
            <a:r>
              <a:rPr lang="zh-CN" altLang="en-US" dirty="0"/>
              <a:t>模拟注册功能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8770938" cy="5175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03762D0-160C-DD74-6A23-0EF106F3B99B}"/>
              </a:ext>
            </a:extLst>
          </p:cNvPr>
          <p:cNvSpPr txBox="1"/>
          <p:nvPr/>
        </p:nvSpPr>
        <p:spPr>
          <a:xfrm>
            <a:off x="2195450" y="2426179"/>
            <a:ext cx="3465512" cy="280076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Alibaba PuHuiTi M"/>
                <a:cs typeface="Arial Unicode MS" panose="020B0604020202020204" pitchFamily="34" charset="-122"/>
              </a:rPr>
              <a:t>请输入您的姓名：</a:t>
            </a:r>
            <a:endParaRPr lang="en-US" altLang="zh-CN" sz="1600" b="1" dirty="0">
              <a:solidFill>
                <a:srgbClr val="CCCCCC"/>
              </a:solidFill>
              <a:latin typeface="Consolas" panose="020B0609020204030204" pitchFamily="49" charset="0"/>
              <a:ea typeface="Alibaba PuHuiTi M"/>
              <a:cs typeface="Arial Unicode MS" panose="020B0604020202020204" pitchFamily="34" charset="-122"/>
            </a:endParaRP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张三</a:t>
            </a:r>
            <a:endParaRPr lang="en-US" altLang="zh-CN" sz="160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请输入您的年龄</a:t>
            </a: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: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23</a:t>
            </a: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请输入您的性别</a:t>
            </a: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:</a:t>
            </a: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男</a:t>
            </a:r>
            <a:endParaRPr lang="en-US" altLang="zh-CN" sz="1600" b="1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  <a:cs typeface="Arial Unicode MS" panose="020B0604020202020204" pitchFamily="34" charset="-122"/>
            </a:endParaRP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请输入您的身高</a:t>
            </a: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: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180.1</a:t>
            </a: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请输入您的婚姻状况</a:t>
            </a: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: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false</a:t>
            </a:r>
          </a:p>
          <a:p>
            <a:pPr>
              <a:defRPr/>
            </a:pPr>
            <a:r>
              <a:rPr lang="zh-CN" altLang="en-US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注册成功</a:t>
            </a:r>
            <a:r>
              <a:rPr lang="en-US" altLang="zh-CN" sz="16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98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</a:rPr>
              <a:t>变量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6C45A3D-7F30-7691-77E7-8AAB1A1091DB}"/>
              </a:ext>
            </a:extLst>
          </p:cNvPr>
          <p:cNvSpPr txBox="1"/>
          <p:nvPr/>
        </p:nvSpPr>
        <p:spPr>
          <a:xfrm>
            <a:off x="481753" y="1804937"/>
            <a:ext cx="7543800" cy="30777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68288" indent="-268288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变量就是内存中的存储空间，空间中存储着经常发生改变的数据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4B123B-49D4-0F05-9827-49F8659302A6}"/>
              </a:ext>
            </a:extLst>
          </p:cNvPr>
          <p:cNvSpPr/>
          <p:nvPr/>
        </p:nvSpPr>
        <p:spPr>
          <a:xfrm>
            <a:off x="788880" y="2700825"/>
            <a:ext cx="2207684" cy="3309358"/>
          </a:xfrm>
          <a:prstGeom prst="roundRect">
            <a:avLst/>
          </a:prstGeom>
          <a:solidFill>
            <a:srgbClr val="FFE5E5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D7D0CA-570C-2071-2135-8A9AF7CDC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347" y="2235160"/>
            <a:ext cx="9186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3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9937ECD-1BBE-0490-29CA-1F29BA74C498}"/>
              </a:ext>
            </a:extLst>
          </p:cNvPr>
          <p:cNvSpPr/>
          <p:nvPr/>
        </p:nvSpPr>
        <p:spPr>
          <a:xfrm>
            <a:off x="941279" y="3465565"/>
            <a:ext cx="1900767" cy="71754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551C94-147F-CE05-6F22-1F8122A3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48" y="3465565"/>
            <a:ext cx="2733675" cy="76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070CE2-16CD-C6D5-1BF7-B15FF168609D}"/>
              </a:ext>
            </a:extLst>
          </p:cNvPr>
          <p:cNvSpPr txBox="1"/>
          <p:nvPr/>
        </p:nvSpPr>
        <p:spPr>
          <a:xfrm>
            <a:off x="3506680" y="36926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FF9984-2216-9A71-23AF-C99C41AF53AE}"/>
              </a:ext>
            </a:extLst>
          </p:cNvPr>
          <p:cNvSpPr txBox="1"/>
          <p:nvPr/>
        </p:nvSpPr>
        <p:spPr>
          <a:xfrm>
            <a:off x="3506680" y="36926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DAC273-F1CE-14E3-E664-197AD843D3D9}"/>
              </a:ext>
            </a:extLst>
          </p:cNvPr>
          <p:cNvSpPr txBox="1"/>
          <p:nvPr/>
        </p:nvSpPr>
        <p:spPr>
          <a:xfrm>
            <a:off x="3506680" y="36926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3F40482-24A6-1DB0-92C3-827AD967E8B0}"/>
              </a:ext>
            </a:extLst>
          </p:cNvPr>
          <p:cNvSpPr/>
          <p:nvPr/>
        </p:nvSpPr>
        <p:spPr>
          <a:xfrm>
            <a:off x="941279" y="3465565"/>
            <a:ext cx="1900767" cy="71754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2A62F0F-F230-9C69-4896-0E47EA064E9D}"/>
              </a:ext>
            </a:extLst>
          </p:cNvPr>
          <p:cNvSpPr/>
          <p:nvPr/>
        </p:nvSpPr>
        <p:spPr>
          <a:xfrm>
            <a:off x="941279" y="3465565"/>
            <a:ext cx="1900767" cy="71754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0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5" grpId="1" animBg="1"/>
      <p:bldP spid="8" grpId="0"/>
      <p:bldP spid="8" grpId="1"/>
      <p:bldP spid="9" grpId="0"/>
      <p:bldP spid="9" grpId="1"/>
      <p:bldP spid="10" grpId="0"/>
      <p:bldP spid="11" grpId="0" animBg="1"/>
      <p:bldP spid="11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</a:rPr>
              <a:t>变量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EA6B1E3-84D2-701D-C046-0D135B80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71" y="1219129"/>
            <a:ext cx="6922140" cy="5281062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EBB8B9-5003-CD07-24E7-06FE077BFF2E}"/>
              </a:ext>
            </a:extLst>
          </p:cNvPr>
          <p:cNvSpPr/>
          <p:nvPr/>
        </p:nvSpPr>
        <p:spPr>
          <a:xfrm>
            <a:off x="9502563" y="2258678"/>
            <a:ext cx="2207684" cy="3309358"/>
          </a:xfrm>
          <a:prstGeom prst="roundRect">
            <a:avLst/>
          </a:prstGeom>
          <a:solidFill>
            <a:srgbClr val="FFE5E5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A2BDEA-5E1A-40E4-032C-AB3C42C10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6030" y="1793013"/>
            <a:ext cx="9186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3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B8B6AB56-6663-FE14-CAE9-1FE542471A81}"/>
              </a:ext>
            </a:extLst>
          </p:cNvPr>
          <p:cNvCxnSpPr>
            <a:cxnSpLocks/>
          </p:cNvCxnSpPr>
          <p:nvPr/>
        </p:nvCxnSpPr>
        <p:spPr>
          <a:xfrm flipV="1">
            <a:off x="4616588" y="2961669"/>
            <a:ext cx="4868094" cy="67970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72D14EE-76D6-13D0-D474-0A3E425A845B}"/>
              </a:ext>
            </a:extLst>
          </p:cNvPr>
          <p:cNvSpPr/>
          <p:nvPr/>
        </p:nvSpPr>
        <p:spPr>
          <a:xfrm>
            <a:off x="9647081" y="2602895"/>
            <a:ext cx="1900767" cy="71754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15000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D66F1D9-8947-D86C-EA26-901F2977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9" y="3678685"/>
            <a:ext cx="1495425" cy="21494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6A1EEC5-D408-BD26-E8A6-DD404662F70D}"/>
              </a:ext>
            </a:extLst>
          </p:cNvPr>
          <p:cNvSpPr txBox="1"/>
          <p:nvPr/>
        </p:nvSpPr>
        <p:spPr>
          <a:xfrm>
            <a:off x="2807329" y="367868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15000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3D32651-399D-BD9E-BA08-64FA4522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9" y="3678685"/>
            <a:ext cx="1495425" cy="21494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D30E224-E49F-9ADF-ECAA-BB0843EA3614}"/>
              </a:ext>
            </a:extLst>
          </p:cNvPr>
          <p:cNvSpPr txBox="1"/>
          <p:nvPr/>
        </p:nvSpPr>
        <p:spPr>
          <a:xfrm>
            <a:off x="2807329" y="367868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18000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2569945-953E-06D6-45FB-22C950077E23}"/>
              </a:ext>
            </a:extLst>
          </p:cNvPr>
          <p:cNvSpPr/>
          <p:nvPr/>
        </p:nvSpPr>
        <p:spPr>
          <a:xfrm>
            <a:off x="9647081" y="2602895"/>
            <a:ext cx="1900767" cy="71754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18000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4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9" grpId="0"/>
      <p:bldP spid="29" grpId="1"/>
      <p:bldP spid="31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</a:rPr>
              <a:t>变量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6C45A3D-7F30-7691-77E7-8AAB1A1091DB}"/>
              </a:ext>
            </a:extLst>
          </p:cNvPr>
          <p:cNvSpPr txBox="1"/>
          <p:nvPr/>
        </p:nvSpPr>
        <p:spPr>
          <a:xfrm>
            <a:off x="481753" y="1804937"/>
            <a:ext cx="7543800" cy="30777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68288" indent="-268288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变量就是内存中的存储空间，空间中存储着经常发生改变的数据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055998-E18E-75BA-D076-7B788175FBEB}"/>
              </a:ext>
            </a:extLst>
          </p:cNvPr>
          <p:cNvSpPr txBox="1"/>
          <p:nvPr/>
        </p:nvSpPr>
        <p:spPr>
          <a:xfrm>
            <a:off x="3767615" y="2763870"/>
            <a:ext cx="40343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变量名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D7E81F9-8624-F9ED-6437-B758929C2C61}"/>
              </a:ext>
            </a:extLst>
          </p:cNvPr>
          <p:cNvSpPr txBox="1"/>
          <p:nvPr/>
        </p:nvSpPr>
        <p:spPr>
          <a:xfrm>
            <a:off x="3893492" y="3613651"/>
            <a:ext cx="202743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FEC01C1-27BC-1C8C-D79F-972355718B03}"/>
              </a:ext>
            </a:extLst>
          </p:cNvPr>
          <p:cNvSpPr/>
          <p:nvPr/>
        </p:nvSpPr>
        <p:spPr>
          <a:xfrm>
            <a:off x="1038871" y="2727430"/>
            <a:ext cx="2207684" cy="3309358"/>
          </a:xfrm>
          <a:prstGeom prst="roundRect">
            <a:avLst/>
          </a:prstGeom>
          <a:solidFill>
            <a:srgbClr val="FFE5E5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F237A4-9C15-E649-CAA7-672CDDC94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38" y="2261765"/>
            <a:ext cx="9186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3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E6AE5FD-319E-BB77-978A-7A72AD32F0D4}"/>
              </a:ext>
            </a:extLst>
          </p:cNvPr>
          <p:cNvSpPr/>
          <p:nvPr/>
        </p:nvSpPr>
        <p:spPr>
          <a:xfrm>
            <a:off x="1183389" y="3071647"/>
            <a:ext cx="1900767" cy="71754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15000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FBD563-FBAA-83A6-2D17-50A4BB8FE320}"/>
              </a:ext>
            </a:extLst>
          </p:cNvPr>
          <p:cNvSpPr txBox="1"/>
          <p:nvPr/>
        </p:nvSpPr>
        <p:spPr>
          <a:xfrm>
            <a:off x="1757006" y="2763870"/>
            <a:ext cx="16340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04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FD9A9B0-B42D-C5AD-1AAA-4667AE8677E0}"/>
              </a:ext>
            </a:extLst>
          </p:cNvPr>
          <p:cNvSpPr txBox="1">
            <a:spLocks/>
          </p:cNvSpPr>
          <p:nvPr/>
        </p:nvSpPr>
        <p:spPr>
          <a:xfrm>
            <a:off x="481753" y="113869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</a:rPr>
              <a:t>变量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0DF5A5-99BA-24D3-A1BC-D9AF710B5BF6}"/>
              </a:ext>
            </a:extLst>
          </p:cNvPr>
          <p:cNvSpPr txBox="1"/>
          <p:nvPr/>
        </p:nvSpPr>
        <p:spPr>
          <a:xfrm>
            <a:off x="710880" y="1784232"/>
            <a:ext cx="3342217" cy="7051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定义：数据类型 变量名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数据值；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使用：根据变量名进行使用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03F998-7F1D-CA4D-B405-64FBBB58F6BE}"/>
              </a:ext>
            </a:extLst>
          </p:cNvPr>
          <p:cNvSpPr/>
          <p:nvPr/>
        </p:nvSpPr>
        <p:spPr bwMode="auto">
          <a:xfrm>
            <a:off x="5877663" y="2518716"/>
            <a:ext cx="3071283" cy="3460751"/>
          </a:xfrm>
          <a:prstGeom prst="rect">
            <a:avLst/>
          </a:prstGeom>
          <a:solidFill>
            <a:srgbClr val="FFE5E5"/>
          </a:solidFill>
          <a:ln w="381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B1E24F-AE44-65DA-4A1A-1FE1303B9FA8}"/>
              </a:ext>
            </a:extLst>
          </p:cNvPr>
          <p:cNvSpPr txBox="1"/>
          <p:nvPr/>
        </p:nvSpPr>
        <p:spPr>
          <a:xfrm>
            <a:off x="884446" y="2764248"/>
            <a:ext cx="4800600" cy="246221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TestVariable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12000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.println(salary);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salary 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15000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.println(salary);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B5827A-4FF8-7089-2873-FC722EF1B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646" y="2056550"/>
            <a:ext cx="918633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3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08C100C-BF67-640C-9215-BF3D9C7E9023}"/>
              </a:ext>
            </a:extLst>
          </p:cNvPr>
          <p:cNvSpPr/>
          <p:nvPr/>
        </p:nvSpPr>
        <p:spPr>
          <a:xfrm>
            <a:off x="6068164" y="3007667"/>
            <a:ext cx="2688167" cy="57784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3946E8-378A-CC43-C94D-F829CD9983D5}"/>
              </a:ext>
            </a:extLst>
          </p:cNvPr>
          <p:cNvSpPr txBox="1"/>
          <p:nvPr/>
        </p:nvSpPr>
        <p:spPr>
          <a:xfrm>
            <a:off x="6040646" y="2671116"/>
            <a:ext cx="16340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EAC303-9E4E-BFB0-9221-03A056991927}"/>
              </a:ext>
            </a:extLst>
          </p:cNvPr>
          <p:cNvSpPr txBox="1"/>
          <p:nvPr/>
        </p:nvSpPr>
        <p:spPr>
          <a:xfrm>
            <a:off x="7052413" y="3157949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12000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E78625E-8618-BE56-A0FB-CE15A463B6F7}"/>
              </a:ext>
            </a:extLst>
          </p:cNvPr>
          <p:cNvSpPr txBox="1"/>
          <p:nvPr/>
        </p:nvSpPr>
        <p:spPr>
          <a:xfrm>
            <a:off x="9329946" y="2527182"/>
            <a:ext cx="2311400" cy="95410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12000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15000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</a:p>
          <a:p>
            <a:pPr>
              <a:defRPr/>
            </a:pPr>
            <a:endParaRPr lang="zh-CN" altLang="zh-CN" sz="1400" b="1" dirty="0">
              <a:solidFill>
                <a:srgbClr val="CCCCCC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452B86-84B4-7A57-519E-11F19CD796F4}"/>
              </a:ext>
            </a:extLst>
          </p:cNvPr>
          <p:cNvSpPr txBox="1"/>
          <p:nvPr/>
        </p:nvSpPr>
        <p:spPr>
          <a:xfrm>
            <a:off x="9812547" y="2023416"/>
            <a:ext cx="1344084" cy="4205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控制台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4421936-B28B-61AF-21F6-6F30E79E030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434097" y="3297648"/>
            <a:ext cx="1634067" cy="696384"/>
          </a:xfrm>
          <a:prstGeom prst="bentConnector3">
            <a:avLst>
              <a:gd name="adj1" fmla="val 4834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27A04B9-8626-0EF7-ABFE-4EEDF9672DE9}"/>
              </a:ext>
            </a:extLst>
          </p:cNvPr>
          <p:cNvSpPr txBox="1"/>
          <p:nvPr/>
        </p:nvSpPr>
        <p:spPr>
          <a:xfrm>
            <a:off x="7052413" y="3155833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DA3CFA2-B3A6-3868-E4A0-03C86FBB0CFA}"/>
              </a:ext>
            </a:extLst>
          </p:cNvPr>
          <p:cNvSpPr/>
          <p:nvPr/>
        </p:nvSpPr>
        <p:spPr>
          <a:xfrm>
            <a:off x="6069223" y="4326347"/>
            <a:ext cx="2688167" cy="57785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83DA7D-17CD-52C7-27CD-DDFE3142A1C8}"/>
              </a:ext>
            </a:extLst>
          </p:cNvPr>
          <p:cNvSpPr txBox="1"/>
          <p:nvPr/>
        </p:nvSpPr>
        <p:spPr>
          <a:xfrm>
            <a:off x="6067106" y="3994032"/>
            <a:ext cx="1631951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15227B-2863-6C3D-6480-E21416A0A515}"/>
              </a:ext>
            </a:extLst>
          </p:cNvPr>
          <p:cNvSpPr txBox="1"/>
          <p:nvPr/>
        </p:nvSpPr>
        <p:spPr>
          <a:xfrm>
            <a:off x="7193172" y="4449115"/>
            <a:ext cx="3898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955D246-AEB1-8658-902F-DF1D7A64D6AB}"/>
              </a:ext>
            </a:extLst>
          </p:cNvPr>
          <p:cNvCxnSpPr>
            <a:cxnSpLocks/>
          </p:cNvCxnSpPr>
          <p:nvPr/>
        </p:nvCxnSpPr>
        <p:spPr>
          <a:xfrm>
            <a:off x="4148347" y="4631148"/>
            <a:ext cx="189230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CC2081C3-2BF7-D264-76AA-99106457A41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383297" y="3297649"/>
            <a:ext cx="1684867" cy="26881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5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/>
      <p:bldP spid="8" grpId="0" animBg="1"/>
      <p:bldP spid="9" grpId="0"/>
      <p:bldP spid="10" grpId="0"/>
      <p:bldP spid="10" grpId="1"/>
      <p:bldP spid="11" grpId="0" animBg="1"/>
      <p:bldP spid="12" grpId="0"/>
      <p:bldP spid="20" grpId="0"/>
      <p:bldP spid="21" grpId="0" animBg="1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PA" val="v5.2.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4_1*i*1"/>
  <p:tag name="KSO_WM_TEMPLATE_CATEGORY" val="mixed"/>
  <p:tag name="KSO_WM_TEMPLATE_INDEX" val="20200374"/>
  <p:tag name="KSO_WM_UNIT_LAYERLEVEL" val="1"/>
  <p:tag name="KSO_WM_TAG_VERSION" val="1.0"/>
  <p:tag name="KSO_WM_BEAUTIFY_FLAG" val="#wm#"/>
  <p:tag name="KSO_WM_UNIT_TYPE" val="i"/>
  <p:tag name="KSO_WM_UNIT_INDEX" val="1"/>
  <p:tag name="KSO_WM_DECORATE_TAGETSHAPES_IDS" val="11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59374</TotalTime>
  <Words>1758</Words>
  <Application>Microsoft Office PowerPoint</Application>
  <PresentationFormat>宽屏</PresentationFormat>
  <Paragraphs>416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77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思源黑体 CN Normal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day02 开始</vt:lpstr>
      <vt:lpstr>PowerPoint 演示文稿</vt:lpstr>
      <vt:lpstr>PowerPoint 演示文稿</vt:lpstr>
      <vt:lpstr>变量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 </vt:lpstr>
      <vt:lpstr> </vt:lpstr>
      <vt:lpstr> </vt:lpstr>
      <vt:lpstr> </vt:lpstr>
      <vt:lpstr>PowerPoint 演示文稿</vt:lpstr>
      <vt:lpstr>PowerPoint 演示文稿</vt:lpstr>
      <vt:lpstr> </vt:lpstr>
      <vt:lpstr> </vt:lpstr>
      <vt:lpstr> </vt:lpstr>
      <vt:lpstr> </vt:lpstr>
      <vt:lpstr> </vt:lpstr>
      <vt:lpstr>PowerPoint 演示文稿</vt:lpstr>
      <vt:lpstr>标识符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数据类型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Scanner 键盘录入</vt:lpstr>
      <vt:lpstr> </vt:lpstr>
      <vt:lpstr> </vt:lpstr>
      <vt:lpstr> </vt:lpstr>
      <vt:lpstr>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2283</cp:revision>
  <dcterms:created xsi:type="dcterms:W3CDTF">2020-03-31T02:23:27Z</dcterms:created>
  <dcterms:modified xsi:type="dcterms:W3CDTF">2022-09-08T12:29:14Z</dcterms:modified>
</cp:coreProperties>
</file>